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f7d2c33ab2_0_8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f7d2c33ab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f7d2c33ab2_0_9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f7d2c33ab2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7d2c33ab2_0_10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7d2c33ab2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f7d2c33ab2_0_1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f7d2c33ab2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f561bd3858_0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f561bd385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cc890ed86e_0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cc890ed86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f7d2c33ab2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f7d2c33ab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f7d2c33ab2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f7d2c33ab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cc890ed86e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cc890ed86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f7d2c33ab2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f7d2c33ab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f7d2c33ab2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f7d2c33ab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f7d2c33ab2_0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f7d2c33ab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Aprendizaje Automático II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Clase 8 - Detección de objetos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 YOLO (You Only Look Once)</a:t>
            </a:r>
            <a:endParaRPr/>
          </a:p>
        </p:txBody>
      </p:sp>
      <p:grpSp>
        <p:nvGrpSpPr>
          <p:cNvPr id="130" name="Google Shape;130;p22"/>
          <p:cNvGrpSpPr/>
          <p:nvPr/>
        </p:nvGrpSpPr>
        <p:grpSpPr>
          <a:xfrm>
            <a:off x="1161600" y="2078175"/>
            <a:ext cx="6820800" cy="2377800"/>
            <a:chOff x="1192300" y="2391250"/>
            <a:chExt cx="6820800" cy="2377800"/>
          </a:xfrm>
        </p:grpSpPr>
        <p:sp>
          <p:nvSpPr>
            <p:cNvPr id="131" name="Google Shape;131;p22"/>
            <p:cNvSpPr/>
            <p:nvPr/>
          </p:nvSpPr>
          <p:spPr>
            <a:xfrm>
              <a:off x="1192300" y="2391250"/>
              <a:ext cx="6820800" cy="23778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pic>
          <p:nvPicPr>
            <p:cNvPr id="132" name="Google Shape;132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09675" y="2491825"/>
              <a:ext cx="6524625" cy="2209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22"/>
          <p:cNvSpPr txBox="1"/>
          <p:nvPr/>
        </p:nvSpPr>
        <p:spPr>
          <a:xfrm>
            <a:off x="355050" y="1097200"/>
            <a:ext cx="84339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La arquitectura de la red genera como salida los bboxes candidatos.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 YOLO (You Only Look Once)</a:t>
            </a:r>
            <a:endParaRPr/>
          </a:p>
        </p:txBody>
      </p:sp>
      <p:sp>
        <p:nvSpPr>
          <p:cNvPr id="139" name="Google Shape;139;p23"/>
          <p:cNvSpPr txBox="1"/>
          <p:nvPr/>
        </p:nvSpPr>
        <p:spPr>
          <a:xfrm>
            <a:off x="355050" y="1097200"/>
            <a:ext cx="84339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Divide la imagen en celdas y genera un vector de salida para cada celda, de la forma: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Y = [pc, bx, by, bh, bw, c1, c2, …, cN]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40" name="Google Shape;140;p23"/>
          <p:cNvPicPr preferRelativeResize="0"/>
          <p:nvPr/>
        </p:nvPicPr>
        <p:blipFill rotWithShape="1">
          <a:blip r:embed="rId3">
            <a:alphaModFix/>
          </a:blip>
          <a:srcRect b="6200" l="0" r="0" t="0"/>
          <a:stretch/>
        </p:blipFill>
        <p:spPr>
          <a:xfrm>
            <a:off x="2950125" y="2173800"/>
            <a:ext cx="5882176" cy="246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/>
        </p:nvSpPr>
        <p:spPr>
          <a:xfrm>
            <a:off x="18300" y="2118675"/>
            <a:ext cx="2929500" cy="26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p</a:t>
            </a: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c: probabilidad de contener objeto.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bx, by: coordenadas del centro del bbox respecto a la celda.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bh</a:t>
            </a: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, bw: alto y ancho del bbox respecto a la celda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c1, c2, …, cN: probabilidad de cada clase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 YOLO (You Only Look Once)</a:t>
            </a:r>
            <a:endParaRPr/>
          </a:p>
        </p:txBody>
      </p:sp>
      <p:sp>
        <p:nvSpPr>
          <p:cNvPr id="147" name="Google Shape;147;p24"/>
          <p:cNvSpPr txBox="1"/>
          <p:nvPr/>
        </p:nvSpPr>
        <p:spPr>
          <a:xfrm>
            <a:off x="355050" y="1097200"/>
            <a:ext cx="84339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Divide la imagen en celdas y genera un vector de salida para cada celda, de la forma: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Y = [pc, bx, by, bh, bw, c1, c2, …, cN]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8" name="Google Shape;148;p24"/>
          <p:cNvSpPr txBox="1"/>
          <p:nvPr/>
        </p:nvSpPr>
        <p:spPr>
          <a:xfrm>
            <a:off x="18300" y="2118675"/>
            <a:ext cx="2929500" cy="26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pc: probabilidad de contener objeto.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bx, by: coordenadas del centro del bbox respecto a la celda.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bh, bw: alto y ancho del bbox respecto a la celda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c1, c2, …, cN: probabilidad de cada clase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3500" y="2243063"/>
            <a:ext cx="5891399" cy="2500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 YOLO (You Only Look Once)</a:t>
            </a:r>
            <a:endParaRPr/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2056000"/>
            <a:ext cx="8096250" cy="19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</a:t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355050" y="1097200"/>
            <a:ext cx="84339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La detección de objetos consiste en localizar objetos en la imagen de entrada.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En general, la salida buscada son los “bounding boxes” de los objetos en la imagen.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0" l="0" r="33695" t="0"/>
          <a:stretch/>
        </p:blipFill>
        <p:spPr>
          <a:xfrm>
            <a:off x="2058663" y="1999575"/>
            <a:ext cx="5026675" cy="265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2850" y="1966275"/>
            <a:ext cx="5146100" cy="28921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55050" y="1097200"/>
            <a:ext cx="84339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El problema es tanto una regresión (coordenadas de los bboxes) como una clasificación (clase de cada bbox).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452925" y="1966375"/>
            <a:ext cx="3050700" cy="16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Formatos de salida comunes: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[x1,y1,x2,y2,c1,c2, … , cn]</a:t>
            </a:r>
            <a:b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o</a:t>
            </a: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b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[l,t,r,b,c1,c2, … , cn]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[x,y,w,h,</a:t>
            </a: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c1,c2, … , cn</a:t>
            </a: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]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 sliding window.</a:t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355050" y="1097200"/>
            <a:ext cx="3634800" cy="34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Idea: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Entrenar un clasificador con imágenes ajustadas al margen del objeto.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Recorrer la imágen con “ventanas” para encontrar bboxes “candidatos”.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Repetir con distintos tamaños de ventana.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Aplicar algún algoritmo de filtro para quedarnos con los bbox más probables.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225" y="1332150"/>
            <a:ext cx="4707074" cy="313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 NMS (Non Max Suppression)</a:t>
            </a: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355050" y="1097200"/>
            <a:ext cx="84339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El algoritmo NMS, filtra las detecciones más probables sobre un conjunto de posibles bboxes.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9725" y="1926000"/>
            <a:ext cx="5604545" cy="2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</a:t>
            </a:r>
            <a:r>
              <a:rPr lang="en"/>
              <a:t> IoU</a:t>
            </a:r>
            <a:endParaRPr/>
          </a:p>
        </p:txBody>
      </p:sp>
      <p:sp>
        <p:nvSpPr>
          <p:cNvPr id="95" name="Google Shape;95;p18"/>
          <p:cNvSpPr txBox="1"/>
          <p:nvPr/>
        </p:nvSpPr>
        <p:spPr>
          <a:xfrm>
            <a:off x="355050" y="1097200"/>
            <a:ext cx="82374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Concepto clave: IoU (intersection over union), es una medida de solapamiento entre bboxes independiente del tamaño de los mismos.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3863" y="1898225"/>
            <a:ext cx="5299786" cy="310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 NMS - El Algoritmo</a:t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271725" y="1156800"/>
            <a:ext cx="3977100" cy="38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Ordenar detecciones por score.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Eliminar detecciones por debajo de cierto umbral de score.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Selecciona la detección con mayor score y tomarla como “verdadera”.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Calcular IoU entre la “verdadera” y el resto.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Suprimir aquellas con un solapamiento mayor a cierto umbral.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Retirar la “verdadera” de la lista.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Repetir desde 3. hasta que la lista quede vacía.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8700" y="1788688"/>
            <a:ext cx="4689602" cy="2322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 NMS - Parámetros</a:t>
            </a:r>
            <a:endParaRPr/>
          </a:p>
        </p:txBody>
      </p:sp>
      <p:sp>
        <p:nvSpPr>
          <p:cNvPr id="109" name="Google Shape;109;p20"/>
          <p:cNvSpPr txBox="1"/>
          <p:nvPr/>
        </p:nvSpPr>
        <p:spPr>
          <a:xfrm>
            <a:off x="271725" y="1156800"/>
            <a:ext cx="3977100" cy="38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311700" y="1493425"/>
            <a:ext cx="3012000" cy="24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b="1"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Confidence threshold: </a:t>
            </a: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score </a:t>
            </a:r>
            <a:r>
              <a:rPr b="1"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mínimo</a:t>
            </a: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necesario para considerar una detección como válida.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b="1"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IoU threshold:</a:t>
            </a: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valor de IoU </a:t>
            </a:r>
            <a:r>
              <a:rPr b="1"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máximo</a:t>
            </a: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entre una detección candidata y una “verdadera” para considerar la candidata como válida.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grpSp>
        <p:nvGrpSpPr>
          <p:cNvPr id="111" name="Google Shape;111;p20"/>
          <p:cNvGrpSpPr/>
          <p:nvPr/>
        </p:nvGrpSpPr>
        <p:grpSpPr>
          <a:xfrm>
            <a:off x="3390350" y="1830600"/>
            <a:ext cx="5548500" cy="2457900"/>
            <a:chOff x="1931650" y="1445375"/>
            <a:chExt cx="5548500" cy="2457900"/>
          </a:xfrm>
        </p:grpSpPr>
        <p:sp>
          <p:nvSpPr>
            <p:cNvPr id="112" name="Google Shape;112;p20"/>
            <p:cNvSpPr/>
            <p:nvPr/>
          </p:nvSpPr>
          <p:spPr>
            <a:xfrm>
              <a:off x="1931650" y="1445375"/>
              <a:ext cx="5548500" cy="24579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  <p:pic>
          <p:nvPicPr>
            <p:cNvPr id="113" name="Google Shape;113;p20"/>
            <p:cNvPicPr preferRelativeResize="0"/>
            <p:nvPr/>
          </p:nvPicPr>
          <p:blipFill rotWithShape="1">
            <a:blip r:embed="rId3">
              <a:alphaModFix/>
            </a:blip>
            <a:srcRect b="9227" l="9770" r="18172" t="47533"/>
            <a:stretch/>
          </p:blipFill>
          <p:spPr>
            <a:xfrm>
              <a:off x="2417875" y="2004900"/>
              <a:ext cx="4382848" cy="1498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" name="Google Shape;114;p20"/>
            <p:cNvSpPr txBox="1"/>
            <p:nvPr/>
          </p:nvSpPr>
          <p:spPr>
            <a:xfrm>
              <a:off x="2670975" y="3117275"/>
              <a:ext cx="786000" cy="29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12121"/>
                  </a:solidFill>
                  <a:latin typeface="Average"/>
                  <a:ea typeface="Average"/>
                  <a:cs typeface="Average"/>
                  <a:sym typeface="Average"/>
                </a:rPr>
                <a:t>Input</a:t>
              </a:r>
              <a:endParaRPr sz="1800">
                <a:solidFill>
                  <a:srgbClr val="212121"/>
                </a:solidFill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115" name="Google Shape;115;p20"/>
            <p:cNvSpPr txBox="1"/>
            <p:nvPr/>
          </p:nvSpPr>
          <p:spPr>
            <a:xfrm>
              <a:off x="3788950" y="3117275"/>
              <a:ext cx="786000" cy="29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12121"/>
                  </a:solidFill>
                  <a:latin typeface="Average"/>
                  <a:ea typeface="Average"/>
                  <a:cs typeface="Average"/>
                  <a:sym typeface="Average"/>
                </a:rPr>
                <a:t>Raw</a:t>
              </a:r>
              <a:endParaRPr sz="1800">
                <a:solidFill>
                  <a:srgbClr val="212121"/>
                </a:solidFill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sp>
        <p:nvSpPr>
          <p:cNvPr id="116" name="Google Shape;116;p2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Detección de objetos: sliding window.</a:t>
            </a:r>
            <a:endParaRPr/>
          </a:p>
        </p:txBody>
      </p:sp>
      <p:sp>
        <p:nvSpPr>
          <p:cNvPr id="122" name="Google Shape;122;p21"/>
          <p:cNvSpPr txBox="1"/>
          <p:nvPr/>
        </p:nvSpPr>
        <p:spPr>
          <a:xfrm>
            <a:off x="355050" y="944800"/>
            <a:ext cx="3634800" cy="34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Idea: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Entrenar un clasificador con imágenes ajustadas al margen del objeto.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Recorrer la imágen con “ventanas” para encontrar bboxes “candidatos”.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Repetir con distintos tamaños de ventana.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Aplicar NMS para seleccionar los mejores bboxes.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225" y="1103550"/>
            <a:ext cx="4707074" cy="313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572250" y="4386100"/>
            <a:ext cx="799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https://colab.research.google.com/github/FCEIA-AAII/lab7/blob/master/lab7.ipynb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